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7" r:id="rId2"/>
    <p:sldId id="281" r:id="rId3"/>
    <p:sldId id="280" r:id="rId4"/>
    <p:sldId id="276" r:id="rId5"/>
    <p:sldId id="287" r:id="rId6"/>
    <p:sldId id="275" r:id="rId7"/>
    <p:sldId id="271" r:id="rId8"/>
    <p:sldId id="310" r:id="rId9"/>
    <p:sldId id="311" r:id="rId10"/>
    <p:sldId id="305" r:id="rId11"/>
    <p:sldId id="282" r:id="rId12"/>
    <p:sldId id="285" r:id="rId13"/>
    <p:sldId id="286" r:id="rId14"/>
    <p:sldId id="273" r:id="rId15"/>
    <p:sldId id="279" r:id="rId16"/>
    <p:sldId id="288" r:id="rId17"/>
    <p:sldId id="274" r:id="rId18"/>
    <p:sldId id="268" r:id="rId19"/>
    <p:sldId id="269" r:id="rId20"/>
    <p:sldId id="270" r:id="rId21"/>
    <p:sldId id="265" r:id="rId22"/>
    <p:sldId id="264" r:id="rId23"/>
    <p:sldId id="263" r:id="rId24"/>
    <p:sldId id="307" r:id="rId25"/>
    <p:sldId id="261" r:id="rId26"/>
    <p:sldId id="259" r:id="rId27"/>
    <p:sldId id="260" r:id="rId28"/>
    <p:sldId id="295" r:id="rId29"/>
    <p:sldId id="298" r:id="rId30"/>
    <p:sldId id="294" r:id="rId31"/>
    <p:sldId id="293" r:id="rId32"/>
    <p:sldId id="292" r:id="rId33"/>
    <p:sldId id="299" r:id="rId34"/>
    <p:sldId id="300" r:id="rId35"/>
    <p:sldId id="301" r:id="rId36"/>
    <p:sldId id="291" r:id="rId37"/>
    <p:sldId id="309" r:id="rId38"/>
    <p:sldId id="304" r:id="rId39"/>
    <p:sldId id="290" r:id="rId40"/>
    <p:sldId id="289" r:id="rId41"/>
    <p:sldId id="297" r:id="rId42"/>
    <p:sldId id="303" r:id="rId43"/>
    <p:sldId id="296" r:id="rId44"/>
    <p:sldId id="302" r:id="rId45"/>
    <p:sldId id="306" r:id="rId46"/>
    <p:sldId id="313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0A58B-0909-4E05-8A3A-51D04724AEB6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A9B38-C17E-45B1-B16B-7A6ACAE30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2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CB929-1375-4F8A-A42A-50FF0A9004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02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630AC9-C9BB-4E37-AACE-EF60B6130DB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3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0AC9-C9BB-4E37-AACE-EF60B6130DB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1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0AC9-C9BB-4E37-AACE-EF60B6130DB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7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0AC9-C9BB-4E37-AACE-EF60B6130DB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2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0AC9-C9BB-4E37-AACE-EF60B6130DB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72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0AC9-C9BB-4E37-AACE-EF60B6130DB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2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0AC9-C9BB-4E37-AACE-EF60B6130DB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9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0AC9-C9BB-4E37-AACE-EF60B6130DB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42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0AC9-C9BB-4E37-AACE-EF60B6130DB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1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0AC9-C9BB-4E37-AACE-EF60B6130DB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08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0AC9-C9BB-4E37-AACE-EF60B6130DB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27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0630AC9-C9BB-4E37-AACE-EF60B6130DBF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CC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/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</a:t>
            </a:r>
            <a:b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 «ОСНОВНАЯ ОБЩЕОБРАЗОВАТЕЛЬНАЯ </a:t>
            </a:r>
            <a:b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№8»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90688"/>
            <a:ext cx="6198577" cy="5167311"/>
          </a:xfrm>
          <a:solidFill>
            <a:srgbClr val="66FF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98577" y="1690687"/>
            <a:ext cx="5993423" cy="51673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третьего поколения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2022 -2023 учебном году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age.jimcdn.com/app/cms/image/transf/dimension=544x10000:format=jpg/path/s6a4dfd09a5bd1ee9/image/ie65dd24adf199785/version/1520769514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68" y="2872262"/>
            <a:ext cx="4018085" cy="234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8263" y="69202"/>
            <a:ext cx="1800000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дают обновленные ФГОС?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 стандарты в соответствие Федеральному Закону «Об образовании в Российской Федерации» 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Устанавливают вариативность сроков реализации программ.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Детализируют условия реализации образовательных программ.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Конкретизируют содержание образовательных результатов, осовременивают личностные,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результаты.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Оптимизируют требования к образовательным рабочим программам. 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608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правовая база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Приказом Министерства просвещения Российской Федерации от 31.05.2021 № 287 "Об утверждении федерального государственного образовательного стандарта основного общего образования" (Зарегистрирован 05.07.2021 № 64101) был утвержден новый ФГОС и было установлено, что прием на обучение по ФГОС, утвержденным приказом МО и науки РФ от 17.12.2010 № 1897, прекращается 1 сентября 2022 г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568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ФГОС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поколения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образовательного пространства России.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Вариативность содержания образовательных программ.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Применение методик обучения, направленных на формирование гармоничного физического и психического развития, а также на сохранение и укрепление здоровья.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Развитие личностных качеств, необходимых для решения повседневных и нетиповых задач для адекватной ориентации в окружающем мире.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Благоприятные условия воспитания и обучения.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Единство учебной и воспитательной деятельности.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культуры непрерывного образования и саморазвития на протяжении всей жизни.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Разумное и безопасное использование цифровых технологий.</a:t>
            </a: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522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ФГОС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поколения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российской гражданской идентичности.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Личностное развитие обучающихся, в том числе гражданское, патриотическое, духовно-нравственное, эстетическое, физическое, трудовое, экологическое воспитание.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у школьников системных знаний о месте РФ в мире, а также о её исторической роли, территориальной целостности, культурном и технологическом развитии, вкладе в мировое научное наследие и формирование представлений о современной России.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основных нововведений в учебном плане обновлённого ФГОС ООО касается 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иностранного языка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 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перестанет быть обязательным предметом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новой редакции стандартов указано, что обучать второму иностранному языку станут по заявлению учащихся или родителей и только при наличии в школе необходимых для этого условий.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ФГОС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от 2010 года предполагает что второй иностранный язык — это обязательная часть программы в 5–9-х классах. При этом школа самостоятельно решает, сколько учебных часов на него выделить.</a:t>
            </a:r>
          </a:p>
          <a:p>
            <a:endParaRPr lang="ru-RU" sz="1400" dirty="0"/>
          </a:p>
          <a:p>
            <a:pPr marL="0" indent="0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316" y="-140721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6835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900" dirty="0"/>
              <a:t/>
            </a:r>
            <a:br>
              <a:rPr lang="ru-RU" sz="900" dirty="0"/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ФГОС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образования.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126836"/>
            <a:ext cx="12192000" cy="57311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По-новому сформулировали предметные результаты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Изменили требования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образовательным результатам разбили по годам обучения 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педагоги распределяли предметные образовательные результаты по годам обучения самостоятельно, теперь на промежуточной аттестации школа должна проверять те результаты и в таком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прописан во ФГОС основного общего образования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Расширили содержание воспитательной деятельности </a:t>
            </a:r>
            <a:endParaRPr lang="ru-RU" sz="2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Ввели понятие «функциональная грамотность» Новый проект ФГОС ООО заявляет функциональную грамотность в составе государственных гарантий качества основного общего образования (п. 3 проекта). Школа должна обеспечить при реализации ООП формирование функциональной грамотности, в том числе школьники должны овладеть компетенциями, которые помогут им в дальнейшем получить образование и ориентироваться в мире профессий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065" y="-386738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применяются ФГОС на практике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состоят из четырех разделов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 — что включено, какова цель документа.</a:t>
            </a:r>
          </a:p>
          <a:p>
            <a:pPr lvl="0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результатам освоения основных образовательных программ — что после обучения должны знать и уметь учащиеся, есть ли у них собственная позиция по ключевым вопросам, умеют ли они общаться, чего достигли за время обучения.</a:t>
            </a:r>
          </a:p>
          <a:p>
            <a:pPr lvl="0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структуре этих программ — как составить учебный план, что в него включить, как помочь детям учиться.</a:t>
            </a:r>
          </a:p>
          <a:p>
            <a:pPr lvl="0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условиям реализации программ — какое количество пособий и книг понадобится в школе, количество учителей, хватит ли места всем ученикам в учреждении, какое оборудование необходимо.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522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применяются ФГОС на практике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endParaRPr lang="ru-RU" dirty="0"/>
          </a:p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соблюсти необходимые требования, школе нужно разработать основную образовательную программу (ООП) с учебным планом, программами учебных предметов, курсов, дисциплин, а также оценочные и методические материалы по ним.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должен составлять рабочую программу и проводить уроки в соответствии с требованиями ФГОС.</a:t>
            </a:r>
          </a:p>
          <a:p>
            <a:endParaRPr lang="ru-RU" sz="4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программы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своему предмету учитель должен: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ФГОС соответствующего уровня образования для понимания того, какими знаниями должен будет обладать ученик. Узнать требования к целям программы, задачам обучения.</a:t>
            </a:r>
          </a:p>
          <a:p>
            <a:pPr lvl="0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порядок изучения учебного материала.</a:t>
            </a:r>
          </a:p>
          <a:p>
            <a:pPr lvl="0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Распределить общее количество часов на все темы и разделы.</a:t>
            </a:r>
          </a:p>
          <a:p>
            <a:pPr lvl="0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в программу региональные материалы.</a:t>
            </a:r>
          </a:p>
          <a:p>
            <a:pPr lvl="0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формы обучения, педагогические технологии, методы контроля.</a:t>
            </a:r>
          </a:p>
          <a:p>
            <a:pPr lvl="0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указанные сроки предоставить программу на экспертизу и согласовать ее.</a:t>
            </a:r>
          </a:p>
          <a:p>
            <a:pPr marL="0" indent="0" algn="just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316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устанавливает требования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программы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дисциплинам.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ней должно быть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дисциплины в общем плане;</a:t>
            </a:r>
          </a:p>
          <a:p>
            <a:pPr lvl="0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дисциплины или курса, а также результаты его освоения;</a:t>
            </a:r>
          </a:p>
          <a:p>
            <a:pPr lvl="0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необходимое для обучения как с методической точки зрения, так и с материально-технической стороны;</a:t>
            </a:r>
          </a:p>
          <a:p>
            <a:pPr lvl="0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указано, какая литература обязательна к изучению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нужно проводить по ФГОС. Вы можете упростить свою работу и сделать себе несколько шпаргалок с их структурой. Например, на уроке усвоения новых знаний должно быть время на определение целей и задач занятия, актуализацию знаний, объяснение новой темы, проверку ее понимания, на инструкцию к выполнению домашнего задания, обсуждение урока.</a:t>
            </a:r>
          </a:p>
          <a:p>
            <a:pPr marL="0" indent="0" algn="just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105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683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126836"/>
            <a:ext cx="12192000" cy="57311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стандарты НОО и ООО требуют, чтобы содержание ООП НОО и ООО было вариативным. Это значит, что школы все больше должны ориентироваться на потребности учеников и предлагать им различные варианты программ в рамках одного уровня образования. 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может обеспечить вариативность ООП тремя способами.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Первый – в структуре программ НОО и ООО школа может предусмотреть учебные предметы, учебные курсы и учебные модули.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– школа может разрабатывать и реализовывать программы углубленного изучения отдельных предметов. Для этого на уровне ООО добавили предметные результаты на углубленном уровне для математики, информатики, физики, химии и биологии.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065" y="-43028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ФГОС?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федеральные государственные образовательные стандарты, представляющие собой совокупность требований к программам образования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разработаны, чтобы жители и крупных городов, и небольших населенных пунктов учились по одной программе и получали равноценные знания.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Объясняем, как работает система, что нового в ней и как это применять на практике.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учреждения России — даже частные — должны при составлении своей программы руководствоваться требованиями ФГОС. Они касаются детских садов, школ,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ссузов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вузов, курсов — всех, кто руководствуется в работе законом «Об образовании» и имеет соответствующую аккредитацию. Все нюансы перечислены в статье 11 Федерального закона от 29.12.2012 N 273-ФЗ (ред. от 20.04.2021) «Об образовании в Российской Федерации».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u="sng" dirty="0" smtClean="0"/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797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способ – школа может разрабатывать и реализовывать индивидуальные учебные планы в соответствии с образовательными потребностями и интересами учеников.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дает школе возможность выбирать, как именно формировать программы. Учителя смогут обучать учеников в соответствии с их способностями и запросами и так, как считают нужным. При этом, однако, нужно учитывать и требования к предметным результатам.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В новых ФГОС подробнее описывают результаты освоения ООП НОО и ООО – личностные,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предметные.</a:t>
            </a:r>
          </a:p>
          <a:p>
            <a:pPr marL="0" indent="0" algn="just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442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ФГОС 2021 года определяют четкие требования к предметным результатам по каждой учебной дисциплине.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Появилось конкретное содержание по каждой предметной области.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во ФГОС НОО конкретизировали предметные результаты по каждому модулю ОРКСЭ – «Основы православной культуры», «Основы иудейской культуры», «Основы буддийской культуры», «Основы исламской культуры», «Основы религиозных культур народов России», «Основы светской этики».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ФГОС ООО отдельно описали предметные результаты для учебного предмета «История» и учебных курсов «История России» и «Всеобщая история»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ООО установили требования к предметным результатам при углубленном изучении некоторых дисциплин. Это учебные предметы «Математика», включая курсы «Алгебра», «Геометрия», «Вероятность и статистика»; «Информатика»; «Физика»; «Химия»; «Биология».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внимание, что предметные результаты в новых ФГОС не согласовываются с требованиями концепций преподавания физики, астрономии, химии, истории России. Поэтому учителям придется в своих рабочих программах одновременно учитывать и требования ФГОС, и требования концепций.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***Еще сделали уточнение, что школы со статусом федеральных и региональных инновационных площадок вправе самостоятельно определять достижение промежуточных результатов по годам обучения, независимо от содержания примерных ООП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66981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358137"/>
            <a:ext cx="12192000" cy="54998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ФГОС, как и прежде, требуют системно-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подхода. Они конкретно определяют требования к личностным и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образовательным результатам.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в старых стандартах эти результаты были просто перечислены, то в новых они описаны по группам.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 группируются по направлениям воспитания: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гражданско-патриотическое;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духовно-нравственное;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эстетическое;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физическое воспитание, формирование культуры здоровья и эмоционального благополучия;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трудовое;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экологическое;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ценность научного познания. 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-201879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317086"/>
            <a:ext cx="12192000" cy="554091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группируются по видам универсальных учебных действий: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овладение универсальными учебными познавательными действиями – базовые логические, базовые исследовательские, работа с информацией;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овладение универсальными учебными коммуникативными действиями – общение, совместная деятельность;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овладение универсальными учебными регулятивными действиями – самоорганизация, самоконтроль.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прежних ФГОС личностные и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описывались обобщенно. А в новых – каждое из УУД содержит критерии их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один из критериев, по которому нужно будет оценивать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регулятивного УУД «Самоорганизация», – это умение ученика выявлять проблемы для решения в жизненных и учебных ситуациях. Теперь с таким подробным и конкретным описанием планируемых результатов педагогам будет проще организовывать на уроках систему формирующего оценивания. А заместителю директора – проконтролировать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обучения.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402" y="-222405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 к ООП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содержание пояснительной записки было разным для НОО и ООО. 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требования стали едиными. 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НОО указывать в записке состав участников образовательных отношений и общие подходы к организации внеурочной деятельности не нужно.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на уровне ООО необходимо добавить общую характеристику программы.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в пояснительных записках к ООП НОО и ООО необходимо прописать механизмы реализации программы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2843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ООП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28436"/>
            <a:ext cx="12192000" cy="56295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Изменили требования и к структуре содержательного раздела программ.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уровне НОО убрали программу коррекционной работы и программу формирования экологической культуры, здорового и безопасного образа жизни.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ООО вместо программы развития УУД указали программу формирования УУД.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Еще дополнили содержательный раздел НОО и ООО рабочими программами учебных модулей.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итоге, согласно новым стандартам, содержательный раздел ООП НОО и ООО должен содержать: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рабочие программы учебных предметов, учебных курсов, курсов внеурочной деятельности, учебных модулей;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программу формирования УУД;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рабочую программу воспитания. Также в содержательный раздел программы ООО должна быть включена программа коррекционной работы в том случае, если в школе обучаются дети с ОВЗ.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-334486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педагогов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учебных предметов, учебных курсов, курсов внеурочной деятельности и учебных модулей нужно формировать с учетом рабочей программы воспитания.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Тематическое планирование рабочих программ теперь должно включать возможность использования ЭОР и ЦОР по каждой теме.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Кроме того, в рабочих программах внеурочной деятельности нужно указывать формы проведения занятий.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-140721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1737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рабочим программам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889827"/>
              </p:ext>
            </p:extLst>
          </p:nvPr>
        </p:nvGraphicFramePr>
        <p:xfrm>
          <a:off x="0" y="1411738"/>
          <a:ext cx="12192000" cy="5446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3978231468"/>
                    </a:ext>
                  </a:extLst>
                </a:gridCol>
                <a:gridCol w="4544291">
                  <a:extLst>
                    <a:ext uri="{9D8B030D-6E8A-4147-A177-3AD203B41FA5}">
                      <a16:colId xmlns:a16="http://schemas.microsoft.com/office/drawing/2014/main" val="2867574361"/>
                    </a:ext>
                  </a:extLst>
                </a:gridCol>
                <a:gridCol w="4091709">
                  <a:extLst>
                    <a:ext uri="{9D8B030D-6E8A-4147-A177-3AD203B41FA5}">
                      <a16:colId xmlns:a16="http://schemas.microsoft.com/office/drawing/2014/main" val="2365409752"/>
                    </a:ext>
                  </a:extLst>
                </a:gridCol>
              </a:tblGrid>
              <a:tr h="7309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Старый ФГОС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ФГОС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9125"/>
                  </a:ext>
                </a:extLst>
              </a:tr>
              <a:tr h="185756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программ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программы учебных предметов и курсов, в том числе и внеурочной деятельности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программы учебных предметов, учебных курсов, в том числе и внеурочной деятельности, учебных модулей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247218"/>
                  </a:ext>
                </a:extLst>
              </a:tr>
              <a:tr h="142889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рабочих программ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Различается для рабочих программ учебных предметов, курсов и курсов внеурочной деятельности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Одинаковая для всех рабочих программ, в том числе и программ внеурочной деятельности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292102"/>
                  </a:ext>
                </a:extLst>
              </a:tr>
              <a:tr h="142889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Тематическое планирование рабочих программ учебных предметов, курсов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учетом рабочей программы воспитания с указанием количества часов, отводимых на освоение каждой темы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указанием количества академических часов, отводимых на освоение каждой темы, возможности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4605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860" y="-175079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7599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рабочим программам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841342"/>
              </p:ext>
            </p:extLst>
          </p:nvPr>
        </p:nvGraphicFramePr>
        <p:xfrm>
          <a:off x="0" y="1117599"/>
          <a:ext cx="12192000" cy="574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3978231468"/>
                    </a:ext>
                  </a:extLst>
                </a:gridCol>
                <a:gridCol w="4544291">
                  <a:extLst>
                    <a:ext uri="{9D8B030D-6E8A-4147-A177-3AD203B41FA5}">
                      <a16:colId xmlns:a16="http://schemas.microsoft.com/office/drawing/2014/main" val="2867574361"/>
                    </a:ext>
                  </a:extLst>
                </a:gridCol>
                <a:gridCol w="4091709">
                  <a:extLst>
                    <a:ext uri="{9D8B030D-6E8A-4147-A177-3AD203B41FA5}">
                      <a16:colId xmlns:a16="http://schemas.microsoft.com/office/drawing/2014/main" val="2365409752"/>
                    </a:ext>
                  </a:extLst>
                </a:gridCol>
              </a:tblGrid>
              <a:tr h="87611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Старый ФГОС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ФГОС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9125"/>
                  </a:ext>
                </a:extLst>
              </a:tr>
              <a:tr h="171276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Тематическое планирование рабочих программ курсов внеурочной деятельности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учетом рабочей программы воспитания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использования по этой теме ЭОР и ЦОР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3304"/>
                  </a:ext>
                </a:extLst>
              </a:tr>
              <a:tr h="143876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 рабочей программы воспитания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в разделе «Тематическое планирование»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всех разделах рабочей программы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0387"/>
                  </a:ext>
                </a:extLst>
              </a:tr>
              <a:tr h="171276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рабочей программы курса внеурочной деятельности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содержании программы должны быть указаны формы организации и виды деятельности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программе должны быть указаны формы проведения занятий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937949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573" y="-322149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Функции ФГОС 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и задачи для школьных и университетских экзаменов;</a:t>
            </a:r>
          </a:p>
          <a:p>
            <a:pPr lvl="0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методические пособия;</a:t>
            </a:r>
          </a:p>
          <a:p>
            <a:pPr lvl="0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выяснять, сколько часов потребуется, чтобы освоить ту или иную дисциплину;</a:t>
            </a:r>
          </a:p>
          <a:p>
            <a:pPr lvl="0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разъяснять, что получит ученик или студент после освоения каждой ступени образования;</a:t>
            </a:r>
          </a:p>
          <a:p>
            <a:pPr lvl="0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аттестацию персонала учебных заведений, контролировать качество их работы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 документе зафиксировано все то, что учащийся должен освоить на той или иной ступени: так, без знаний начальной школы ученик не сможет заниматься в средней, без знаний средней — в старшей.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u="sng" dirty="0" smtClean="0"/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642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структуре 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программы воспитания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002309"/>
              </p:ext>
            </p:extLst>
          </p:nvPr>
        </p:nvGraphicFramePr>
        <p:xfrm>
          <a:off x="0" y="1481138"/>
          <a:ext cx="12192000" cy="5376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873">
                  <a:extLst>
                    <a:ext uri="{9D8B030D-6E8A-4147-A177-3AD203B41FA5}">
                      <a16:colId xmlns:a16="http://schemas.microsoft.com/office/drawing/2014/main" val="2065312504"/>
                    </a:ext>
                  </a:extLst>
                </a:gridCol>
                <a:gridCol w="5643418">
                  <a:extLst>
                    <a:ext uri="{9D8B030D-6E8A-4147-A177-3AD203B41FA5}">
                      <a16:colId xmlns:a16="http://schemas.microsoft.com/office/drawing/2014/main" val="712876550"/>
                    </a:ext>
                  </a:extLst>
                </a:gridCol>
                <a:gridCol w="5615709">
                  <a:extLst>
                    <a:ext uri="{9D8B030D-6E8A-4147-A177-3AD203B41FA5}">
                      <a16:colId xmlns:a16="http://schemas.microsoft.com/office/drawing/2014/main" val="3354785795"/>
                    </a:ext>
                  </a:extLst>
                </a:gridCol>
              </a:tblGrid>
              <a:tr h="65150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раздела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раздела рабочей программы воспитания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632352"/>
                  </a:ext>
                </a:extLst>
              </a:tr>
              <a:tr h="472609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Старый ФГОС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ФГОС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147045"/>
                  </a:ext>
                </a:extLst>
              </a:tr>
              <a:tr h="5828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особенностей воспитательного процесса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воспитательного процесса в организации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050896"/>
                  </a:ext>
                </a:extLst>
              </a:tr>
              <a:tr h="56815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и задачи воспитания обучающихся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535686"/>
                  </a:ext>
                </a:extLst>
              </a:tr>
              <a:tr h="171682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Виды, формы и содержание совместной деятельности педагогических работников, обучающихся и социальных партнеров организации, осуществляющей образовательную деятельность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Виды, формы и содержание совместной деятельности педагогических работников, обучающихся и социальных партнеров организации, осуществляющей образовательную деятельность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088588"/>
                  </a:ext>
                </a:extLst>
              </a:tr>
              <a:tr h="138497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самоанализа воспитательной работы в организации, осуществляющей образовательную деятельность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поощрения социальной успешности и проявлений активной жизненной позиции обучающихся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55064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-140721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формирования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действий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новому ФГОС ООО нужно разрабатывать программу формирования УУД, а не программу развития УУД, как это было раньше.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теперь программа имеет одинаковое название на уровнях НОО и ООО: «Программа формирования универсальных учебных действий у обучающихся».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Требований к программе формирования УУД стало меньше.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уровня ООО прописали, что теперь нужно формировать у учеников знания и навыки в области финансовой грамотности и устойчивого развития общества.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области и предметы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268875"/>
              </p:ext>
            </p:extLst>
          </p:nvPr>
        </p:nvGraphicFramePr>
        <p:xfrm>
          <a:off x="0" y="1480456"/>
          <a:ext cx="12192000" cy="5377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7241">
                  <a:extLst>
                    <a:ext uri="{9D8B030D-6E8A-4147-A177-3AD203B41FA5}">
                      <a16:colId xmlns:a16="http://schemas.microsoft.com/office/drawing/2014/main" val="3936983260"/>
                    </a:ext>
                  </a:extLst>
                </a:gridCol>
                <a:gridCol w="6904759">
                  <a:extLst>
                    <a:ext uri="{9D8B030D-6E8A-4147-A177-3AD203B41FA5}">
                      <a16:colId xmlns:a16="http://schemas.microsoft.com/office/drawing/2014/main" val="1907223910"/>
                    </a:ext>
                  </a:extLst>
                </a:gridCol>
              </a:tblGrid>
              <a:tr h="55754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 НОО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983641"/>
                  </a:ext>
                </a:extLst>
              </a:tr>
              <a:tr h="55754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области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предметы (учебные модули)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08198"/>
                  </a:ext>
                </a:extLst>
              </a:tr>
              <a:tr h="97570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литературное чтение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109318"/>
                  </a:ext>
                </a:extLst>
              </a:tr>
              <a:tr h="119594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и литературное чтение на родном языке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и (или) государственный язык республики Российской Федерации Литературное чтение на родном языке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49955"/>
                  </a:ext>
                </a:extLst>
              </a:tr>
              <a:tr h="55754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491762"/>
                  </a:ext>
                </a:extLst>
              </a:tr>
              <a:tr h="55754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и информатика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589446"/>
                  </a:ext>
                </a:extLst>
              </a:tr>
              <a:tr h="97570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и естествознание (Окружающий мир)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84298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области и предметы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273308"/>
              </p:ext>
            </p:extLst>
          </p:nvPr>
        </p:nvGraphicFramePr>
        <p:xfrm>
          <a:off x="0" y="1480454"/>
          <a:ext cx="12192000" cy="5377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5047">
                  <a:extLst>
                    <a:ext uri="{9D8B030D-6E8A-4147-A177-3AD203B41FA5}">
                      <a16:colId xmlns:a16="http://schemas.microsoft.com/office/drawing/2014/main" val="3936983260"/>
                    </a:ext>
                  </a:extLst>
                </a:gridCol>
                <a:gridCol w="8516953">
                  <a:extLst>
                    <a:ext uri="{9D8B030D-6E8A-4147-A177-3AD203B41FA5}">
                      <a16:colId xmlns:a16="http://schemas.microsoft.com/office/drawing/2014/main" val="1907223910"/>
                    </a:ext>
                  </a:extLst>
                </a:gridCol>
              </a:tblGrid>
              <a:tr h="5307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 НОО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983641"/>
                  </a:ext>
                </a:extLst>
              </a:tr>
              <a:tr h="5307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области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предметы (учебные модули)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08198"/>
                  </a:ext>
                </a:extLst>
              </a:tr>
              <a:tr h="246889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религиозных культур и светской этики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религиозных культур и светской этики: 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учебный модуль «Основы православной культуры»; 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учебный модуль «Основы иудейской культуры»; 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учебный модуль «Основы буддистской культуры»; 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учебный модуль «Основы исламской культуры»; 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учебный модуль «Основы религиозных культур народов России»; 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учебный модуль «Основы светской этики»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884443"/>
                  </a:ext>
                </a:extLst>
              </a:tr>
              <a:tr h="78555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 искусство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280394"/>
                  </a:ext>
                </a:extLst>
              </a:tr>
              <a:tr h="5307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950295"/>
                  </a:ext>
                </a:extLst>
              </a:tr>
              <a:tr h="5307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92056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-140721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области и предметы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778307"/>
              </p:ext>
            </p:extLst>
          </p:nvPr>
        </p:nvGraphicFramePr>
        <p:xfrm>
          <a:off x="0" y="1480456"/>
          <a:ext cx="12192000" cy="537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5047">
                  <a:extLst>
                    <a:ext uri="{9D8B030D-6E8A-4147-A177-3AD203B41FA5}">
                      <a16:colId xmlns:a16="http://schemas.microsoft.com/office/drawing/2014/main" val="3936983260"/>
                    </a:ext>
                  </a:extLst>
                </a:gridCol>
                <a:gridCol w="8516953">
                  <a:extLst>
                    <a:ext uri="{9D8B030D-6E8A-4147-A177-3AD203B41FA5}">
                      <a16:colId xmlns:a16="http://schemas.microsoft.com/office/drawing/2014/main" val="1907223910"/>
                    </a:ext>
                  </a:extLst>
                </a:gridCol>
              </a:tblGrid>
              <a:tr h="56591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 ООО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983641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области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Учебные предметы (учебные курсы или учебные модули)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08198"/>
                  </a:ext>
                </a:extLst>
              </a:tr>
              <a:tr h="7474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Русский язык и литература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Русский язык </a:t>
                      </a:r>
                    </a:p>
                    <a:p>
                      <a:r>
                        <a:rPr lang="ru-RU" sz="2000" dirty="0" smtClean="0"/>
                        <a:t>Литература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884443"/>
                  </a:ext>
                </a:extLst>
              </a:tr>
              <a:tr h="83756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Родной язык и родная литература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Родной язык и (или) государственный язык республики Российской Федерации Родная литература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280394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Иностранные языки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Иностранный язык Второй иностранный язык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950295"/>
                  </a:ext>
                </a:extLst>
              </a:tr>
              <a:tr h="10724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Математика и информатика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Математика:  • учебные курсы «Алгебра», «Геометрия», «Вероятность и статистика» </a:t>
                      </a:r>
                    </a:p>
                    <a:p>
                      <a:r>
                        <a:rPr lang="ru-RU" sz="2000" dirty="0" smtClean="0"/>
                        <a:t>Информатика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920563"/>
                  </a:ext>
                </a:extLst>
              </a:tr>
              <a:tr h="102232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Общественно-научные предметы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История: • учебные курсы «История России», «Всеобщая история» Обществознание </a:t>
                      </a:r>
                    </a:p>
                    <a:p>
                      <a:r>
                        <a:rPr lang="ru-RU" sz="2000" dirty="0" smtClean="0"/>
                        <a:t>География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272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573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области и предметы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505883"/>
              </p:ext>
            </p:extLst>
          </p:nvPr>
        </p:nvGraphicFramePr>
        <p:xfrm>
          <a:off x="0" y="1480454"/>
          <a:ext cx="12192000" cy="547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5047">
                  <a:extLst>
                    <a:ext uri="{9D8B030D-6E8A-4147-A177-3AD203B41FA5}">
                      <a16:colId xmlns:a16="http://schemas.microsoft.com/office/drawing/2014/main" val="3936983260"/>
                    </a:ext>
                  </a:extLst>
                </a:gridCol>
                <a:gridCol w="8516953">
                  <a:extLst>
                    <a:ext uri="{9D8B030D-6E8A-4147-A177-3AD203B41FA5}">
                      <a16:colId xmlns:a16="http://schemas.microsoft.com/office/drawing/2014/main" val="1907223910"/>
                    </a:ext>
                  </a:extLst>
                </a:gridCol>
              </a:tblGrid>
              <a:tr h="6890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 ООО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983641"/>
                  </a:ext>
                </a:extLst>
              </a:tr>
              <a:tr h="68908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области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предметы (учебные курсы или учебные модули)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08198"/>
                  </a:ext>
                </a:extLst>
              </a:tr>
              <a:tr h="53565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Естественно-научные предметы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Химия Биология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884443"/>
                  </a:ext>
                </a:extLst>
              </a:tr>
              <a:tr h="116214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духовно-нравственной культуры народов России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одного из учебных курсов (учебных модулей) из перечня, предлагаемого организацией, осуществляется по заявлению обучающихся, родителей (законных представителей) несовершеннолетних обучающихся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280394"/>
                  </a:ext>
                </a:extLst>
              </a:tr>
              <a:tr h="8099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 искусство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Музыка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950295"/>
                  </a:ext>
                </a:extLst>
              </a:tr>
              <a:tr h="58147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920563"/>
                  </a:ext>
                </a:extLst>
              </a:tr>
              <a:tr h="91013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основы безопасности жизнедеятельности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безопасности жизнедеятельности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272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-140721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области и предметы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ООО школы получили право учитывать свои ресурсы и пожелания родителей, чтобы вводить второй иностранный язык, родной язык и литературу/литературное чтение на родном языке. Это позитивное изменение для школ, которые не могут обеспечить качественное изучение этих предметов. Также, чтобы ввести эти предметы, нужны письменные заявления родителей.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обновленных ФГОС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универсальные кодификаторы, разработанные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могут использоваться для мониторинга в системе образования на федеральном уровне, для разработки измерительных материалов в ОО.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сохраняет возможность индивидуального и дифференцированного обучения.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обновленных ФГОС сформулированы максимально конкретные требования к предметам всей школьной программы соответствующего уровня, позволяющие ответить на вопросы: что конкретно школьник будет знать, чем овладеет и что освоит.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Обновленные ФГОС также обеспечивают личностное развитие обучающихся, включая гражданское, патриотическое,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духовнонравственное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эстетическое, физическое, трудовое, экологическое воспитание.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694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22399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урочной и внеурочной</a:t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504688"/>
              </p:ext>
            </p:extLst>
          </p:nvPr>
        </p:nvGraphicFramePr>
        <p:xfrm>
          <a:off x="0" y="1422396"/>
          <a:ext cx="12192000" cy="550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3978231468"/>
                    </a:ext>
                  </a:extLst>
                </a:gridCol>
                <a:gridCol w="4544291">
                  <a:extLst>
                    <a:ext uri="{9D8B030D-6E8A-4147-A177-3AD203B41FA5}">
                      <a16:colId xmlns:a16="http://schemas.microsoft.com/office/drawing/2014/main" val="2867574361"/>
                    </a:ext>
                  </a:extLst>
                </a:gridCol>
                <a:gridCol w="4091709">
                  <a:extLst>
                    <a:ext uri="{9D8B030D-6E8A-4147-A177-3AD203B41FA5}">
                      <a16:colId xmlns:a16="http://schemas.microsoft.com/office/drawing/2014/main" val="2365409752"/>
                    </a:ext>
                  </a:extLst>
                </a:gridCol>
              </a:tblGrid>
              <a:tr h="85997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Границы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аудиторной нагрузки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Старый ФГОС НОО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ФГОС НОО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9125"/>
                  </a:ext>
                </a:extLst>
              </a:tr>
              <a:tr h="7667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Минимум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2904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2954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3304"/>
                  </a:ext>
                </a:extLst>
              </a:tr>
              <a:tr h="69629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Максимум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3345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3190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0387"/>
                  </a:ext>
                </a:extLst>
              </a:tr>
              <a:tr h="86153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Границы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аудиторной нагрузки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Старый ФГОС ООО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ФГОС ООО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937949"/>
                  </a:ext>
                </a:extLst>
              </a:tr>
              <a:tr h="59732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Минимум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5267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5058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112710"/>
                  </a:ext>
                </a:extLst>
              </a:tr>
              <a:tr h="86153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Максимум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994935"/>
                  </a:ext>
                </a:extLst>
              </a:tr>
              <a:tr h="861530">
                <a:tc gridSpan="3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Уменьшили объем внеурочной деятельности на уровне НОО. Теперь вместо 1350 можно запланировать до 1320 часов за четыре года.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07563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-16975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с ОВЗ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«Общие положения» указали, что ФГОС НОО не нужно применять для обучения детей с ОВЗ и интеллектуальными нарушениями.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Адаптированные программы на уровне ООО разрабатывают на основе нового ФГОС ООО. Для этого в него внесли вариации предметов.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для глухих и слабослышащих можно не включать в программу музыку. При этом для всех детей с ОВЗ вместо физкультуры надо внести адаптивную физкультуру.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школа увеличивает срок освоения адаптированной программы до шести лет, то объем аудиторных часов не может превышать 6018.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693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r>
              <a:rPr lang="ru-RU" dirty="0" smtClean="0"/>
              <a:t>               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 стандартов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образовательных стандартов </a:t>
            </a:r>
            <a:endParaRPr lang="ru-RU" sz="23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приняты в 2004 году</a:t>
            </a: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таковых </a:t>
            </a:r>
            <a:r>
              <a:rPr lang="ru-RU" sz="23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ФГОСов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еще не было — были государственные образовательные стандарты, которые стали неактуальными, поскольку во главу угла ставился предметный результат. Личности обучающихся не уделялось никакого внимания. Основой была обязательная для изучения информация, а требования приводились как к пособиям, так и к темам внутри </a:t>
            </a: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т.е. Основной целью был не личностный, а предметный результат. Во главу ставился набор информации, обязательной для изучения. Подробно описывалось содержание образование: темы, дидактические единицы</a:t>
            </a:r>
          </a:p>
          <a:p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ФГОС </a:t>
            </a:r>
            <a:endParaRPr lang="ru-RU" sz="23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разрабатывались с 2009 по 2012 год и действуют до 2022 года. </a:t>
            </a: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стали универсальные учебные навыки: самостоятельное изучение информации, коммуникация, проектная и факультативная работа. Акцент был направлен на личность ребенка, который должен уважать страну, быть терпимым, вести здоровый образ жизни</a:t>
            </a: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Т.е. 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кцент 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 на развитие УУД, то есть способности обучающихся самостоятельно добывать информацию. Много внимания уделено проектной и внеурочной деятельности. </a:t>
            </a:r>
            <a:endParaRPr lang="ru-RU" sz="23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773" y="-140721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электронных средств обучения,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дистанционных технологий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ФГОС таких требований не устанавливал.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новый ФГОС фиксирует право школы применять различные образовательные технологии.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нововведение поможет школе обосновать перед родителями использование, например, электронного обучения и дистанционных образовательных технологий.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если школьники учатся с использованием дистанционных технологий, школа должна обеспечить их индивидуальным авторизованным доступом ко всем ресурсам. И доступ должен быть как на территории школы, так и за ее пределами.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156" y="1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учеников на группы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таких норм ФГОС не устанавливал.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Новые стандарты НОО и ООО разрешают организовать образовательную деятельность при помощи деления на группы. 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группах можно строить по-разному: с учетом успеваемости, образовательных потребностей и интересов, целей. 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позволит учителям реализовывать дифференцированный подход.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111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Информационно-образовательная 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старым ФГОС у учеников в школьной библиотеке должен быть доступ к информационным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коллекциям медиа ресурсов.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Сейчас новые ФГОС определяют, что доступ к информационно образовательной среде должен быть у каждого ученика и родителя или законного представителя в течение всего периода обучения.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кабинетов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Старые ФГОС предъявляли общие требования к оснащению кабинетов. 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ФГОС ООО установили требования к оснащению кабинетов по отдельным предметным областям. 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 кабинетах естественно-научного цикла должны быть комплекты специального лабораторного оборудования.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734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условия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новых ФГОС требований к психолого-педагогическим условиям стало больше. 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акцент сделан на социально-психологической адаптации к школе. 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описали порядок, по которому следует проводить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психологопедагогическое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участников образовательных отношений.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педагогов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Старые ФГОС четко определяли, что повышать квалификацию педагоги должны не реже чем раз в три года.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Новые ФГОС эту норму исключили. 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Законе об образовании по-прежнему закреплено, что педагог может проходить дополнительное профессиональное образование раз в три года и обязан систематически повышать квалификацию. 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указания, как часто он должен это делать, теперь нет.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276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5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400" b="1" i="1" dirty="0" smtClean="0"/>
              <a:t>СПАСИБО ЗА ВНИМАНИЕ!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358092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r>
              <a:rPr lang="ru-RU" dirty="0" smtClean="0"/>
              <a:t>               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 стандартов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третьего поколения -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конкретизация требований к обучающимся.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новых ФГОС 2022 года определяют чёткие требования к предметным результатам по каждой учебной дисциплине.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ФГОС третьего поколения содержат: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четкие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детского сада, школ, вузов перед учащимися и их семьями;</a:t>
            </a:r>
          </a:p>
          <a:p>
            <a:pPr lvl="0">
              <a:spcBef>
                <a:spcPts val="600"/>
              </a:spcBef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навыков ученика в рамках школьных дисциплин — решать, доказывать, оперировать понятиями, а также рекомендации по развитию этих навыков;</a:t>
            </a:r>
          </a:p>
          <a:p>
            <a:pPr lvl="0">
              <a:spcBef>
                <a:spcPts val="600"/>
              </a:spcBef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результаты, которых должен достичь ученик, — сколько слов узнать за год, какие сочинения писать;</a:t>
            </a:r>
          </a:p>
          <a:p>
            <a:pPr lvl="0">
              <a:spcBef>
                <a:spcPts val="600"/>
              </a:spcBef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указания, какие знания в какой момент нужно освоить ребенку — причем, менять содержание тем не рекомендовано;</a:t>
            </a:r>
          </a:p>
          <a:p>
            <a:pPr lvl="0">
              <a:spcBef>
                <a:spcPts val="600"/>
              </a:spcBef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необходимое для реализации основных образовательных и воспитательных программ;</a:t>
            </a:r>
          </a:p>
          <a:p>
            <a:pPr lvl="0">
              <a:spcBef>
                <a:spcPts val="600"/>
              </a:spcBef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 коррекционной работе с детьми с ОВЗ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нормы предполагают, что школа учитывает особенности каждого ученика: как психологические, так и возрастные. Предполагается, что нагрузка на детей снизится. 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773" y="-203858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ФГОС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 поколений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2" y="1533284"/>
            <a:ext cx="5789351" cy="50686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195" y="1531553"/>
            <a:ext cx="6045660" cy="5070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179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317086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ФГОС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934328"/>
              </p:ext>
            </p:extLst>
          </p:nvPr>
        </p:nvGraphicFramePr>
        <p:xfrm>
          <a:off x="0" y="1317622"/>
          <a:ext cx="12192000" cy="6934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5636">
                  <a:extLst>
                    <a:ext uri="{9D8B030D-6E8A-4147-A177-3AD203B41FA5}">
                      <a16:colId xmlns:a16="http://schemas.microsoft.com/office/drawing/2014/main" val="2673029929"/>
                    </a:ext>
                  </a:extLst>
                </a:gridCol>
                <a:gridCol w="6696364">
                  <a:extLst>
                    <a:ext uri="{9D8B030D-6E8A-4147-A177-3AD203B41FA5}">
                      <a16:colId xmlns:a16="http://schemas.microsoft.com/office/drawing/2014/main" val="1964610135"/>
                    </a:ext>
                  </a:extLst>
                </a:gridCol>
              </a:tblGrid>
              <a:tr h="76979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Действующий ФГОС ООО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ООО 2022 год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49176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Духовно-нравственное развитие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Духовно-нравственное воспитание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05741"/>
                  </a:ext>
                </a:extLst>
              </a:tr>
              <a:tr h="76661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Воспитание и социализация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Гражданское воспитание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928391"/>
                  </a:ext>
                </a:extLst>
              </a:tr>
              <a:tr h="86821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ориентация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 воспитание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908947"/>
                  </a:ext>
                </a:extLst>
              </a:tr>
              <a:tr h="1021861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Здоровьесберегающая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деятельность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воспитание, формирование культуры здоровья и эмоционального благополучия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075721"/>
                  </a:ext>
                </a:extLst>
              </a:tr>
              <a:tr h="259395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экологической культуры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Экологическое воспитание,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Патриотическое воспитание,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Эстетическое воспитание,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Ценность научного познания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28780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847" y="-222404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потребовалась 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доработка ФГОС?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результатов, проводимых на федеральном уровне процедур оценки качества образования (ВПР, национальных исследований, ГИА, международных сравнительных исследований) –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проверяемость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результатов. 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в предметном содержании акцентов на изучение явлений и процессов современной России и мира в целом, современное состояние науки. </a:t>
            </a:r>
          </a:p>
          <a:p>
            <a:pPr algn="just">
              <a:buFontTx/>
              <a:buChar char="-"/>
            </a:pP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Деятельностная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представления результатов по предметам по каждому году обучения. 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недостаточно детализированы личностные,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предметные результаты.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768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учитывалось при разработке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обновленных ФГОС</a:t>
            </a:r>
            <a:r>
              <a:rPr lang="ru-RU" sz="3600" b="1" dirty="0" smtClean="0"/>
              <a:t>?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практико-ориентированного обучения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Требования, связанные с воспитательной ролью обучения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Предметные концепции 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контроля в связи с утвержденным универсальным кодификатором 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должен идти за содержанием 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одна программа не создавалась под линейку учебников (создавалась под стандарт).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728" y="-140720"/>
            <a:ext cx="179847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584</TotalTime>
  <Words>3346</Words>
  <Application>Microsoft Office PowerPoint</Application>
  <PresentationFormat>Широкоэкранный</PresentationFormat>
  <Paragraphs>356</Paragraphs>
  <Slides>46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Calibri</vt:lpstr>
      <vt:lpstr>Corbel</vt:lpstr>
      <vt:lpstr>Times New Roman</vt:lpstr>
      <vt:lpstr>Базис</vt:lpstr>
      <vt:lpstr>  МУНИЦИПАЛЬНОЕ БЮДЖЕТНОЕ ОБЩЕОБРАЗОВАТЕЛЬНОЕ  УЧРЕЖДЕНИЕ  «ОСНОВНАЯ ОБЩЕОБРАЗОВАТЕЛЬНАЯ  ШКОЛА №8»  </vt:lpstr>
      <vt:lpstr>Что такое ФГОС? </vt:lpstr>
      <vt:lpstr> Функции ФГОС  </vt:lpstr>
      <vt:lpstr>                   Три поколения стандартов </vt:lpstr>
      <vt:lpstr>                   Три поколения стандартов </vt:lpstr>
      <vt:lpstr>Отличия ФГОС  трех поколений</vt:lpstr>
      <vt:lpstr>Отличия ФГОС</vt:lpstr>
      <vt:lpstr>Почему потребовалась  доработка ФГОС?</vt:lpstr>
      <vt:lpstr>Что учитывалось при разработке  обновленных ФГОС?</vt:lpstr>
      <vt:lpstr>Что дают обновленные ФГОС?</vt:lpstr>
      <vt:lpstr>Нормативно – правовая база </vt:lpstr>
      <vt:lpstr>  Основные задачи ФГОС  нового поколения</vt:lpstr>
      <vt:lpstr>  Основные задачи ФГОС  нового поколения</vt:lpstr>
      <vt:lpstr>  Изменения во ФГОС  основного общего образования. </vt:lpstr>
      <vt:lpstr>Как применяются ФГОС на практике</vt:lpstr>
      <vt:lpstr>Как применяются ФГОС на практике</vt:lpstr>
      <vt:lpstr> Для формирования программы  по своему предмету учитель должен: </vt:lpstr>
      <vt:lpstr>ФГОС устанавливает требования  к структуре программы  по учебным дисциплинам. </vt:lpstr>
      <vt:lpstr>Вариативность</vt:lpstr>
      <vt:lpstr>Вариативность</vt:lpstr>
      <vt:lpstr>Предметные результаты</vt:lpstr>
      <vt:lpstr>Предметные результаты</vt:lpstr>
      <vt:lpstr>Метапредметные и  личностные результаты</vt:lpstr>
      <vt:lpstr>Метапредметные и  личностные результаты</vt:lpstr>
      <vt:lpstr>Пояснительная записка к ООП</vt:lpstr>
      <vt:lpstr>Содержательный раздел ООП</vt:lpstr>
      <vt:lpstr>Рабочие программы педагогов</vt:lpstr>
      <vt:lpstr>Требования к рабочим программам</vt:lpstr>
      <vt:lpstr>Требования к рабочим программам</vt:lpstr>
      <vt:lpstr>Требования к структуре  рабочей программы воспитания</vt:lpstr>
      <vt:lpstr>Программа формирования  универсальных учебных действий</vt:lpstr>
      <vt:lpstr>Предметные области и предметы</vt:lpstr>
      <vt:lpstr>Предметные области и предметы</vt:lpstr>
      <vt:lpstr>Предметные области и предметы</vt:lpstr>
      <vt:lpstr>Предметные области и предметы</vt:lpstr>
      <vt:lpstr>Предметные области и предметы</vt:lpstr>
      <vt:lpstr>Особенности обновленных ФГОС</vt:lpstr>
      <vt:lpstr>Объем урочной и внеурочной  деятельности</vt:lpstr>
      <vt:lpstr>Ученики с ОВЗ</vt:lpstr>
      <vt:lpstr>Использование электронных средств обучения,  дистанционных технологий</vt:lpstr>
      <vt:lpstr>Деление учеников на группы</vt:lpstr>
      <vt:lpstr>Информационно-образовательная  среда</vt:lpstr>
      <vt:lpstr>Оснащение кабинетов</vt:lpstr>
      <vt:lpstr>Психолого-педагогические условия</vt:lpstr>
      <vt:lpstr>Повышение квалификации педагогов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 МБОУ Развилковской средней общеобразовательной школы  с углубленным изучением отдельных предметов 4 апреля  2022 года</dc:title>
  <dc:creator>Teacher</dc:creator>
  <cp:lastModifiedBy>Metodkab</cp:lastModifiedBy>
  <cp:revision>54</cp:revision>
  <dcterms:created xsi:type="dcterms:W3CDTF">2022-04-03T12:31:08Z</dcterms:created>
  <dcterms:modified xsi:type="dcterms:W3CDTF">2022-06-02T06:25:57Z</dcterms:modified>
</cp:coreProperties>
</file>